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8" r:id="rId4"/>
    <p:sldId id="258" r:id="rId5"/>
    <p:sldId id="260" r:id="rId6"/>
    <p:sldId id="259" r:id="rId7"/>
    <p:sldId id="261" r:id="rId8"/>
    <p:sldId id="267" r:id="rId9"/>
    <p:sldId id="262" r:id="rId10"/>
    <p:sldId id="266" r:id="rId11"/>
    <p:sldId id="263" r:id="rId12"/>
    <p:sldId id="264" r:id="rId13"/>
    <p:sldId id="265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3460" autoAdjust="0"/>
  </p:normalViewPr>
  <p:slideViewPr>
    <p:cSldViewPr snapToGrid="0">
      <p:cViewPr varScale="1">
        <p:scale>
          <a:sx n="73" d="100"/>
          <a:sy n="73" d="100"/>
        </p:scale>
        <p:origin x="405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D3D8E-6865-46FE-9C73-8964BF916A6C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13B07-3E5C-4349-A22D-B4FD81007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2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13B07-3E5C-4349-A22D-B4FD810077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04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1073426"/>
            <a:ext cx="8915399" cy="37039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sz="4900" dirty="0" smtClean="0"/>
              <a:t>The International Indigenous Peoples Forum on Climate Change (IIPFCC): IPs’ Engagement framework with the UNFCCC </a:t>
            </a:r>
            <a:r>
              <a:rPr lang="en-US" sz="4900" dirty="0"/>
              <a:t>Negotiations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8"/>
            <a:ext cx="8915399" cy="1885749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Global Exchange on IPLC’s Engagement In Climate Policy &amp; Finance</a:t>
            </a:r>
            <a:endParaRPr lang="en-US" b="1" dirty="0"/>
          </a:p>
          <a:p>
            <a:pPr algn="ctr"/>
            <a:r>
              <a:rPr lang="en-US" b="1" dirty="0"/>
              <a:t>Marrakesh, </a:t>
            </a:r>
            <a:r>
              <a:rPr lang="en-US" b="1" dirty="0" smtClean="0"/>
              <a:t>Morocco, Nov. 2nd, </a:t>
            </a:r>
            <a:r>
              <a:rPr lang="en-US" b="1" dirty="0"/>
              <a:t>2016</a:t>
            </a:r>
          </a:p>
          <a:p>
            <a:pPr algn="ctr"/>
            <a:r>
              <a:rPr lang="en-US" b="1" dirty="0" err="1"/>
              <a:t>Kimaren</a:t>
            </a:r>
            <a:r>
              <a:rPr lang="en-US" b="1" dirty="0"/>
              <a:t> Ole Riamit, Director, ILEPA, </a:t>
            </a:r>
            <a:r>
              <a:rPr lang="en-US" b="1" dirty="0" smtClean="0"/>
              <a:t>Kenya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06198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IPs’ Regional Groupings 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534" y="2063155"/>
            <a:ext cx="8297056" cy="466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43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279775" y="623888"/>
            <a:ext cx="8912225" cy="1281112"/>
          </a:xfrm>
        </p:spPr>
        <p:txBody>
          <a:bodyPr/>
          <a:lstStyle/>
          <a:p>
            <a:r>
              <a:rPr lang="en-US" dirty="0" smtClean="0"/>
              <a:t>Functions of Regional Organizations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2274073" y="2133600"/>
            <a:ext cx="9917927" cy="4362616"/>
          </a:xfrm>
        </p:spPr>
        <p:txBody>
          <a:bodyPr>
            <a:noAutofit/>
          </a:bodyPr>
          <a:lstStyle/>
          <a:p>
            <a:r>
              <a:rPr lang="en-US" sz="2400" dirty="0" smtClean="0"/>
              <a:t>Organize </a:t>
            </a:r>
            <a:r>
              <a:rPr lang="en-US" sz="2400" dirty="0"/>
              <a:t>and </a:t>
            </a:r>
            <a:r>
              <a:rPr lang="en-US" sz="2400" b="1" dirty="0"/>
              <a:t>facilitate regional consultations and feedback  </a:t>
            </a:r>
            <a:r>
              <a:rPr lang="en-US" sz="2400" dirty="0"/>
              <a:t>and identification of priority themes for relevant to COP Sessions </a:t>
            </a:r>
            <a:r>
              <a:rPr lang="en-US" sz="2400" dirty="0" smtClean="0"/>
              <a:t>agenda</a:t>
            </a:r>
            <a:endParaRPr lang="en-US" sz="2400" dirty="0"/>
          </a:p>
          <a:p>
            <a:r>
              <a:rPr lang="en-US" sz="2400" dirty="0" smtClean="0"/>
              <a:t>Organize </a:t>
            </a:r>
            <a:r>
              <a:rPr lang="en-US" sz="2400" dirty="0"/>
              <a:t>and facilitate </a:t>
            </a:r>
            <a:r>
              <a:rPr lang="en-US" sz="2400" b="1" dirty="0"/>
              <a:t>capacity-building workshops </a:t>
            </a:r>
          </a:p>
          <a:p>
            <a:r>
              <a:rPr lang="en-US" sz="2400" dirty="0" smtClean="0"/>
              <a:t>Enhance </a:t>
            </a:r>
            <a:r>
              <a:rPr lang="en-US" sz="2400" b="1" dirty="0"/>
              <a:t>government-IP interaction and dialogue at national </a:t>
            </a:r>
            <a:r>
              <a:rPr lang="en-US" sz="2400" dirty="0"/>
              <a:t>and regional levels </a:t>
            </a:r>
          </a:p>
          <a:p>
            <a:r>
              <a:rPr lang="en-US" sz="2400" dirty="0" smtClean="0"/>
              <a:t>Undertake </a:t>
            </a:r>
            <a:r>
              <a:rPr lang="en-US" sz="2400" dirty="0"/>
              <a:t>logistical activities for shared regional activities </a:t>
            </a:r>
          </a:p>
          <a:p>
            <a:r>
              <a:rPr lang="en-US" sz="2400" dirty="0" smtClean="0"/>
              <a:t>facilitate </a:t>
            </a:r>
            <a:r>
              <a:rPr lang="en-US" sz="2400" dirty="0"/>
              <a:t>the </a:t>
            </a:r>
            <a:r>
              <a:rPr lang="en-US" sz="2400" b="1" dirty="0"/>
              <a:t>identification/selection of regional representatives </a:t>
            </a:r>
            <a:r>
              <a:rPr lang="en-US" sz="2400" dirty="0"/>
              <a:t>whenever shared funding is accessible and </a:t>
            </a:r>
            <a:r>
              <a:rPr lang="en-US" sz="2400" dirty="0" smtClean="0"/>
              <a:t>coordinate </a:t>
            </a:r>
            <a:r>
              <a:rPr lang="en-US" sz="2400" dirty="0"/>
              <a:t>travel arrangements </a:t>
            </a:r>
          </a:p>
          <a:p>
            <a:r>
              <a:rPr lang="en-US" sz="2400" dirty="0" smtClean="0"/>
              <a:t>undertake </a:t>
            </a:r>
            <a:r>
              <a:rPr lang="en-US" sz="2400" dirty="0"/>
              <a:t>communication and information sharing </a:t>
            </a:r>
          </a:p>
        </p:txBody>
      </p:sp>
    </p:spTree>
    <p:extLst>
      <p:ext uri="{BB962C8B-B14F-4D97-AF65-F5344CB8AC3E}">
        <p14:creationId xmlns:p14="http://schemas.microsoft.com/office/powerpoint/2010/main" val="3633095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Informal Structure for Global IPs coordination under the UNFCCC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456" y="1717482"/>
            <a:ext cx="10273085" cy="514051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24466" y="1899061"/>
            <a:ext cx="415977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International Indigenous Peoples’ Forum on Climate Change </a:t>
            </a:r>
            <a:r>
              <a:rPr lang="en-US" dirty="0" smtClean="0"/>
              <a:t>(IIPFCC)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686799" y="4390768"/>
            <a:ext cx="2817813" cy="5658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Thematic </a:t>
            </a:r>
            <a:r>
              <a:rPr lang="en-US" dirty="0"/>
              <a:t>working groups </a:t>
            </a:r>
          </a:p>
        </p:txBody>
      </p:sp>
      <p:sp>
        <p:nvSpPr>
          <p:cNvPr id="6" name="Rectangle 5"/>
          <p:cNvSpPr/>
          <p:nvPr/>
        </p:nvSpPr>
        <p:spPr>
          <a:xfrm>
            <a:off x="4624466" y="3127756"/>
            <a:ext cx="423250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International Indigenous Peoples’ </a:t>
            </a:r>
            <a:r>
              <a:rPr lang="en-US" dirty="0" smtClean="0"/>
              <a:t>Caucus </a:t>
            </a:r>
            <a:r>
              <a:rPr lang="en-US" dirty="0"/>
              <a:t>on Climate Change </a:t>
            </a:r>
            <a:r>
              <a:rPr lang="en-US" dirty="0" smtClean="0"/>
              <a:t> - IIPCCC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71410" y="5299988"/>
            <a:ext cx="2675743" cy="577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IPOs Focal Point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751807" y="4397038"/>
            <a:ext cx="2375940" cy="515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Technical Team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053220" y="6157378"/>
            <a:ext cx="3717561" cy="622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 Regional Representative Organizations/FP 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4" idx="2"/>
          </p:cNvCxnSpPr>
          <p:nvPr/>
        </p:nvCxnSpPr>
        <p:spPr>
          <a:xfrm>
            <a:off x="6704351" y="2813461"/>
            <a:ext cx="26232" cy="358515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127747" y="4561723"/>
            <a:ext cx="1516050" cy="40257"/>
          </a:xfrm>
          <a:prstGeom prst="straightConnector1">
            <a:avLst/>
          </a:prstGeom>
          <a:ln>
            <a:prstDash val="lg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442616" y="4501155"/>
            <a:ext cx="1244183" cy="60568"/>
          </a:xfrm>
          <a:prstGeom prst="straightConnector1">
            <a:avLst/>
          </a:prstGeom>
          <a:ln>
            <a:prstDash val="lg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5311120" y="4014192"/>
            <a:ext cx="43692" cy="213077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8321033" y="4021171"/>
            <a:ext cx="65709" cy="218141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707293" y="4197480"/>
            <a:ext cx="220355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Global Steering Committee </a:t>
            </a:r>
            <a:endParaRPr lang="en-US" dirty="0"/>
          </a:p>
        </p:txBody>
      </p:sp>
      <p:cxnSp>
        <p:nvCxnSpPr>
          <p:cNvPr id="37" name="Straight Arrow Connector 36"/>
          <p:cNvCxnSpPr>
            <a:stCxn id="6" idx="2"/>
          </p:cNvCxnSpPr>
          <p:nvPr/>
        </p:nvCxnSpPr>
        <p:spPr>
          <a:xfrm flipH="1">
            <a:off x="6730583" y="4042156"/>
            <a:ext cx="10138" cy="15532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553856" y="4047344"/>
            <a:ext cx="29980" cy="125264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8058344" y="4042156"/>
            <a:ext cx="13072" cy="125783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0" idx="2"/>
            <a:endCxn id="7" idx="0"/>
          </p:cNvCxnSpPr>
          <p:nvPr/>
        </p:nvCxnSpPr>
        <p:spPr>
          <a:xfrm>
            <a:off x="6809070" y="5111880"/>
            <a:ext cx="212" cy="18810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740720" y="5877110"/>
            <a:ext cx="0" cy="26786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856975" y="5401491"/>
            <a:ext cx="2568195" cy="630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Regional Caucuses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22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Gains of IPs under the UNFCCC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Indigenous Peoples/organizations are officially recognized as </a:t>
            </a:r>
            <a:r>
              <a:rPr lang="en-US" b="1" dirty="0" smtClean="0"/>
              <a:t>active observer constituency</a:t>
            </a:r>
            <a:r>
              <a:rPr lang="en-US" dirty="0" smtClean="0"/>
              <a:t> under the UNFCCC negotiation framework </a:t>
            </a:r>
          </a:p>
          <a:p>
            <a:r>
              <a:rPr lang="en-US" dirty="0" smtClean="0"/>
              <a:t>The Cancun REDD+ decisions on safeguards recognize Indigenous Peoples rights with </a:t>
            </a:r>
            <a:r>
              <a:rPr lang="en-US" b="1" dirty="0" smtClean="0"/>
              <a:t>reference to the UNDRIP</a:t>
            </a:r>
          </a:p>
          <a:p>
            <a:r>
              <a:rPr lang="en-US" dirty="0" smtClean="0"/>
              <a:t>The safeguards elements make reference to </a:t>
            </a:r>
            <a:r>
              <a:rPr lang="en-US" b="1" dirty="0" smtClean="0"/>
              <a:t>customary tenure, full and effective participation</a:t>
            </a:r>
          </a:p>
          <a:p>
            <a:r>
              <a:rPr lang="en-US" dirty="0" smtClean="0"/>
              <a:t>The Warsaw decisions makes reference to </a:t>
            </a:r>
            <a:r>
              <a:rPr lang="en-US" b="1" dirty="0" smtClean="0"/>
              <a:t>non-carbon benefits and community based monitoring </a:t>
            </a:r>
          </a:p>
          <a:p>
            <a:r>
              <a:rPr lang="en-US" dirty="0" smtClean="0"/>
              <a:t>The Paris Agreement and decision recognize and calls for the respect </a:t>
            </a:r>
            <a:r>
              <a:rPr lang="en-US" b="1" dirty="0" smtClean="0"/>
              <a:t>IPs rights and </a:t>
            </a:r>
            <a:r>
              <a:rPr lang="en-US" dirty="0" smtClean="0"/>
              <a:t>incorporation of </a:t>
            </a:r>
            <a:r>
              <a:rPr lang="en-US" b="1" dirty="0" smtClean="0"/>
              <a:t>Indigenous Peoples’ knowledge </a:t>
            </a:r>
            <a:r>
              <a:rPr lang="en-US" dirty="0" smtClean="0"/>
              <a:t>in climate change intervention</a:t>
            </a:r>
          </a:p>
          <a:p>
            <a:r>
              <a:rPr lang="en-US" b="1" dirty="0" smtClean="0"/>
              <a:t>Accessed global funding </a:t>
            </a:r>
            <a:r>
              <a:rPr lang="en-US" dirty="0" smtClean="0"/>
              <a:t>for joint IPs activities under the UNFCCC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772" y="1433305"/>
            <a:ext cx="6389505" cy="480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55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Indigenous Peoples’ Forum on Climate Change (IIPFCC)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	his is an </a:t>
            </a:r>
            <a:r>
              <a:rPr lang="en-US" b="1" dirty="0" smtClean="0"/>
              <a:t>Open platform bringing together indigenous peoples of the world</a:t>
            </a:r>
            <a:r>
              <a:rPr lang="en-US" dirty="0" smtClean="0"/>
              <a:t> following climate change negotiations under the UNFCCC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forum crystallized in Copenhagen COP15 as a powerful </a:t>
            </a:r>
            <a:r>
              <a:rPr lang="en-US" b="1" dirty="0" smtClean="0"/>
              <a:t>space for amplification of indigenous Peoples voice(s) </a:t>
            </a:r>
            <a:r>
              <a:rPr lang="en-US" dirty="0" smtClean="0"/>
              <a:t>to influence UNFCCC outcomes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53624" y="2211049"/>
            <a:ext cx="5043185" cy="377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45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IIPFCC Cont.…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it </a:t>
            </a:r>
            <a:r>
              <a:rPr lang="en-US" dirty="0"/>
              <a:t>soon became clear that IPs across the globe </a:t>
            </a:r>
            <a:r>
              <a:rPr lang="en-US" b="1" dirty="0"/>
              <a:t>shared certain cross-cutting concerns and interests</a:t>
            </a:r>
          </a:p>
          <a:p>
            <a:endParaRPr lang="en-US" dirty="0"/>
          </a:p>
          <a:p>
            <a:r>
              <a:rPr lang="en-US" dirty="0"/>
              <a:t>The forum became a </a:t>
            </a:r>
            <a:r>
              <a:rPr lang="en-US" b="1" dirty="0"/>
              <a:t>“safe space” </a:t>
            </a:r>
            <a:r>
              <a:rPr lang="en-US" dirty="0"/>
              <a:t>for IPs to develop consensus on issues of common concern </a:t>
            </a:r>
            <a:r>
              <a:rPr lang="en-US" dirty="0" smtClean="0"/>
              <a:t>under the UNFCCC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62340" y="2495862"/>
            <a:ext cx="5464913" cy="307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13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organization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forum is </a:t>
            </a:r>
            <a:r>
              <a:rPr lang="en-US" b="1" dirty="0" smtClean="0"/>
              <a:t>convened as a Caucus </a:t>
            </a:r>
            <a:r>
              <a:rPr lang="en-US" dirty="0" smtClean="0"/>
              <a:t>during UNFCCC Inter-</a:t>
            </a:r>
            <a:r>
              <a:rPr lang="en-US" dirty="0" err="1" smtClean="0"/>
              <a:t>sessionals</a:t>
            </a:r>
            <a:r>
              <a:rPr lang="en-US" dirty="0" smtClean="0"/>
              <a:t> and/or during COPs</a:t>
            </a:r>
          </a:p>
          <a:p>
            <a:r>
              <a:rPr lang="en-US" dirty="0" smtClean="0"/>
              <a:t>Historically, the forum nominated </a:t>
            </a:r>
            <a:r>
              <a:rPr lang="en-US" b="1" dirty="0" smtClean="0"/>
              <a:t>two-Co-chairs, </a:t>
            </a:r>
            <a:r>
              <a:rPr lang="en-US" dirty="0" smtClean="0"/>
              <a:t>- one Anglophone and one Spanish -  who coordinate the caucus activities and chair meetings for at least one calendar year</a:t>
            </a:r>
          </a:p>
          <a:p>
            <a:r>
              <a:rPr lang="en-US" dirty="0" smtClean="0"/>
              <a:t>A third Francophone Co-chair was introduced in readiness for Paris  COP21 and now Marrakesh, COP22 – two French speaking COP Presidency</a:t>
            </a:r>
          </a:p>
          <a:p>
            <a:r>
              <a:rPr lang="en-US" dirty="0" smtClean="0"/>
              <a:t>The Co-chairs </a:t>
            </a:r>
            <a:r>
              <a:rPr lang="en-US" b="1" dirty="0" smtClean="0"/>
              <a:t>rotated across the seven regional grouping</a:t>
            </a:r>
            <a:r>
              <a:rPr lang="en-US" dirty="0" smtClean="0"/>
              <a:t>s of IPs based on language </a:t>
            </a:r>
            <a:r>
              <a:rPr lang="en-US" dirty="0" err="1" smtClean="0"/>
              <a:t>i.e</a:t>
            </a:r>
            <a:r>
              <a:rPr lang="en-US" dirty="0" smtClean="0"/>
              <a:t> English, Spanish and/ French</a:t>
            </a:r>
          </a:p>
          <a:p>
            <a:r>
              <a:rPr lang="en-US" dirty="0" smtClean="0"/>
              <a:t>The region whose turn it is to Co-chair nominates a competent co-chair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257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IIPFCC’s Way of Doing Business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Caucus </a:t>
            </a:r>
            <a:r>
              <a:rPr lang="en-US" b="1" dirty="0" smtClean="0"/>
              <a:t>minutes are recorded as decisions </a:t>
            </a:r>
            <a:r>
              <a:rPr lang="en-US" dirty="0" smtClean="0"/>
              <a:t>of the IIPFCC</a:t>
            </a:r>
          </a:p>
          <a:p>
            <a:r>
              <a:rPr lang="en-US" dirty="0" smtClean="0"/>
              <a:t>The caucus is the </a:t>
            </a:r>
            <a:r>
              <a:rPr lang="en-US" b="1" dirty="0" smtClean="0"/>
              <a:t>topmost structure </a:t>
            </a:r>
            <a:r>
              <a:rPr lang="en-US" dirty="0" smtClean="0"/>
              <a:t>for approval of joint IPs’ political statement and specific textual language for negotiations </a:t>
            </a:r>
          </a:p>
          <a:p>
            <a:r>
              <a:rPr lang="en-US" dirty="0" smtClean="0"/>
              <a:t>The Caucus operationalizes its drafting and lobbying strategies through </a:t>
            </a:r>
            <a:r>
              <a:rPr lang="en-US" b="1" dirty="0" smtClean="0"/>
              <a:t>thematic working groups </a:t>
            </a:r>
            <a:r>
              <a:rPr lang="en-US" dirty="0" smtClean="0"/>
              <a:t>organized around specific agenda items under considerations in UNFCCC sessions</a:t>
            </a:r>
          </a:p>
          <a:p>
            <a:r>
              <a:rPr lang="en-US" dirty="0" smtClean="0"/>
              <a:t>Nominates </a:t>
            </a:r>
            <a:r>
              <a:rPr lang="en-US" b="1" dirty="0" smtClean="0"/>
              <a:t>speakers for joint IPs statements </a:t>
            </a:r>
            <a:r>
              <a:rPr lang="en-US" dirty="0" smtClean="0"/>
              <a:t>during opening and closing plenaries </a:t>
            </a:r>
          </a:p>
          <a:p>
            <a:r>
              <a:rPr lang="en-US" dirty="0" smtClean="0"/>
              <a:t>Coordinates </a:t>
            </a:r>
            <a:r>
              <a:rPr lang="en-US" b="1" dirty="0" smtClean="0"/>
              <a:t>bilateral engagement </a:t>
            </a:r>
            <a:r>
              <a:rPr lang="en-US" dirty="0" smtClean="0"/>
              <a:t>with</a:t>
            </a:r>
            <a:r>
              <a:rPr lang="en-US" b="1" dirty="0" smtClean="0"/>
              <a:t> </a:t>
            </a:r>
            <a:r>
              <a:rPr lang="en-US" dirty="0" smtClean="0"/>
              <a:t>state parties and other interest groups with IPs … through face to face, hosting delegation at the caucus</a:t>
            </a:r>
          </a:p>
          <a:p>
            <a:r>
              <a:rPr lang="en-US" dirty="0" smtClean="0"/>
              <a:t>Coordinates </a:t>
            </a:r>
            <a:r>
              <a:rPr lang="en-US" b="1" dirty="0" smtClean="0"/>
              <a:t>joint IPs actions </a:t>
            </a:r>
            <a:r>
              <a:rPr lang="en-US" dirty="0" smtClean="0"/>
              <a:t>such as Press releases and demonstrations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189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Focal Point – Nexus to UNFCCC Engagement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8414" y="2133600"/>
            <a:ext cx="4684662" cy="375831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Two</a:t>
            </a:r>
            <a:r>
              <a:rPr lang="en-US" b="1" dirty="0" smtClean="0"/>
              <a:t> </a:t>
            </a:r>
            <a:r>
              <a:rPr lang="en-US" b="1" dirty="0" smtClean="0"/>
              <a:t>focal </a:t>
            </a:r>
            <a:r>
              <a:rPr lang="en-US" b="1" dirty="0" smtClean="0"/>
              <a:t>points – one Anglophone and </a:t>
            </a:r>
            <a:r>
              <a:rPr lang="en-US" b="1" dirty="0" err="1" smtClean="0"/>
              <a:t>Francohone</a:t>
            </a:r>
            <a:r>
              <a:rPr lang="en-US" b="1" dirty="0" smtClean="0"/>
              <a:t> -  </a:t>
            </a:r>
            <a:r>
              <a:rPr lang="en-US" dirty="0" smtClean="0"/>
              <a:t>for Indigenous Peoples Organization is also nominated by the IIPCCC</a:t>
            </a:r>
          </a:p>
          <a:p>
            <a:r>
              <a:rPr lang="en-US" dirty="0" smtClean="0"/>
              <a:t>The FP serves as </a:t>
            </a:r>
            <a:r>
              <a:rPr lang="en-US" b="1" dirty="0" smtClean="0"/>
              <a:t>communication link between IPs as constituency and the UNFCCC Secretariat  - p</a:t>
            </a:r>
            <a:r>
              <a:rPr lang="en-US" dirty="0" smtClean="0"/>
              <a:t>roviding forward and backward linkages </a:t>
            </a:r>
          </a:p>
          <a:p>
            <a:r>
              <a:rPr lang="en-US" b="1" dirty="0" smtClean="0"/>
              <a:t>Coordinates submissions and statements</a:t>
            </a:r>
            <a:r>
              <a:rPr lang="en-US" dirty="0" smtClean="0"/>
              <a:t> from IIPFCCC to the UNFCCC Secretariat </a:t>
            </a:r>
          </a:p>
          <a:p>
            <a:r>
              <a:rPr lang="en-US" dirty="0" smtClean="0"/>
              <a:t>Coordinates meetings with the co-chairs of the various UNFCCC negotiations streams</a:t>
            </a:r>
          </a:p>
          <a:p>
            <a:r>
              <a:rPr lang="en-US" dirty="0" smtClean="0"/>
              <a:t>Manage an </a:t>
            </a:r>
            <a:r>
              <a:rPr lang="en-US" b="1" dirty="0" smtClean="0"/>
              <a:t>IPOs’ dedicated list serve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784058" y="1886797"/>
            <a:ext cx="3800991" cy="375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42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Steering Committee (GSC)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Established by the IIPFCCC during COP19, in Warsaw</a:t>
            </a:r>
          </a:p>
          <a:p>
            <a:r>
              <a:rPr lang="en-US" dirty="0" smtClean="0"/>
              <a:t>Arose out of the need to put in place </a:t>
            </a:r>
            <a:r>
              <a:rPr lang="en-US" b="1" dirty="0" smtClean="0"/>
              <a:t>a representative global IPs’ body with a mandate from the IIPFCC to negotiate with external parties </a:t>
            </a:r>
            <a:r>
              <a:rPr lang="en-US" dirty="0" smtClean="0"/>
              <a:t>interested in supporting IPs global issues outside of UNFCCC sessions</a:t>
            </a:r>
          </a:p>
          <a:p>
            <a:r>
              <a:rPr lang="en-US" dirty="0" smtClean="0"/>
              <a:t>Comprised of three Co-chairs – Spanish Anglophone and Francophone and representatives from 7 regional IPs’ blocks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48768" y="2133600"/>
            <a:ext cx="4839338" cy="294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38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GSC 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Negotiates for joint global partnerships</a:t>
            </a:r>
            <a:r>
              <a:rPr lang="en-US" dirty="0"/>
              <a:t>, funding and coordination of such joint IPs’ activities related to the UNFCCC negotiations </a:t>
            </a:r>
          </a:p>
          <a:p>
            <a:r>
              <a:rPr lang="en-US" dirty="0"/>
              <a:t>S</a:t>
            </a:r>
            <a:r>
              <a:rPr lang="en-US" dirty="0" smtClean="0"/>
              <a:t>upported </a:t>
            </a:r>
            <a:r>
              <a:rPr lang="en-US" dirty="0"/>
              <a:t>by two </a:t>
            </a:r>
            <a:r>
              <a:rPr lang="en-US" b="1" dirty="0"/>
              <a:t>Technical team members</a:t>
            </a:r>
            <a:r>
              <a:rPr lang="en-US" dirty="0"/>
              <a:t>, who synthesize regional position papers into an integrated IPs’ position and analyze UNFCCC decisions from an IP perspective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55799" y="2352100"/>
            <a:ext cx="4109112" cy="308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77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Representations/Focal Points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Asia;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Africa;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North </a:t>
            </a:r>
            <a:r>
              <a:rPr lang="en-US" sz="2400" dirty="0"/>
              <a:t>America; 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Latin </a:t>
            </a:r>
            <a:r>
              <a:rPr lang="en-US" sz="2400" dirty="0"/>
              <a:t>America; 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Russia/Eastern Europe</a:t>
            </a:r>
            <a:r>
              <a:rPr lang="en-US" sz="2400" dirty="0"/>
              <a:t>; 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Arctic 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Pacific.</a:t>
            </a:r>
          </a:p>
          <a:p>
            <a:endParaRPr lang="en-US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98895" y="2016178"/>
            <a:ext cx="5725606" cy="283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8583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406</TotalTime>
  <Words>719</Words>
  <Application>Microsoft Office PowerPoint</Application>
  <PresentationFormat>Widescreen</PresentationFormat>
  <Paragraphs>71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Wisp</vt:lpstr>
      <vt:lpstr> The International Indigenous Peoples Forum on Climate Change (IIPFCC): IPs’ Engagement framework with the UNFCCC Negotiations</vt:lpstr>
      <vt:lpstr>International Indigenous Peoples’ Forum on Climate Change (IIPFCC)</vt:lpstr>
      <vt:lpstr>IIPFCC Cont.…</vt:lpstr>
      <vt:lpstr>The organization </vt:lpstr>
      <vt:lpstr>IIPFCC’s Way of Doing Business </vt:lpstr>
      <vt:lpstr>Focal Point – Nexus to UNFCCC Engagement </vt:lpstr>
      <vt:lpstr>Global Steering Committee (GSC)</vt:lpstr>
      <vt:lpstr>GSC …..</vt:lpstr>
      <vt:lpstr>Regional Representations/Focal Points </vt:lpstr>
      <vt:lpstr>IPs’ Regional Groupings </vt:lpstr>
      <vt:lpstr>Functions of Regional Organizations</vt:lpstr>
      <vt:lpstr>The Informal Structure for Global IPs coordination under the UNFCCC </vt:lpstr>
      <vt:lpstr>Key Gains of IPs under the UNFCCC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UNFCCC Negotiations: How Indigenous Peoples Organized</dc:title>
  <dc:creator>Rimait</dc:creator>
  <cp:lastModifiedBy>Rimait</cp:lastModifiedBy>
  <cp:revision>43</cp:revision>
  <dcterms:created xsi:type="dcterms:W3CDTF">2016-11-01T21:15:13Z</dcterms:created>
  <dcterms:modified xsi:type="dcterms:W3CDTF">2016-11-06T10:31:26Z</dcterms:modified>
</cp:coreProperties>
</file>